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4" r:id="rId3"/>
    <p:sldId id="285" r:id="rId4"/>
    <p:sldId id="284" r:id="rId5"/>
    <p:sldId id="286" r:id="rId6"/>
    <p:sldId id="296" r:id="rId7"/>
    <p:sldId id="323" r:id="rId8"/>
    <p:sldId id="287" r:id="rId9"/>
    <p:sldId id="289" r:id="rId10"/>
    <p:sldId id="311" r:id="rId11"/>
    <p:sldId id="314" r:id="rId12"/>
    <p:sldId id="315" r:id="rId13"/>
    <p:sldId id="312" r:id="rId14"/>
    <p:sldId id="313" r:id="rId15"/>
    <p:sldId id="310" r:id="rId16"/>
    <p:sldId id="316" r:id="rId17"/>
    <p:sldId id="317" r:id="rId18"/>
    <p:sldId id="265" r:id="rId19"/>
    <p:sldId id="308" r:id="rId20"/>
    <p:sldId id="309" r:id="rId21"/>
    <p:sldId id="318" r:id="rId22"/>
    <p:sldId id="319" r:id="rId23"/>
    <p:sldId id="320" r:id="rId24"/>
    <p:sldId id="321" r:id="rId25"/>
    <p:sldId id="322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9" autoAdjust="0"/>
    <p:restoredTop sz="94660"/>
  </p:normalViewPr>
  <p:slideViewPr>
    <p:cSldViewPr snapToGrid="0">
      <p:cViewPr>
        <p:scale>
          <a:sx n="66" d="100"/>
          <a:sy n="66" d="100"/>
        </p:scale>
        <p:origin x="2304" y="1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5197-6447-4CA6-91EF-7976C9500531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6131-52F0-4BDB-B18C-9F2A09A9F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401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5197-6447-4CA6-91EF-7976C9500531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6131-52F0-4BDB-B18C-9F2A09A9F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370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5197-6447-4CA6-91EF-7976C9500531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6131-52F0-4BDB-B18C-9F2A09A9F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5197-6447-4CA6-91EF-7976C9500531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6131-52F0-4BDB-B18C-9F2A09A9F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239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5197-6447-4CA6-91EF-7976C9500531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6131-52F0-4BDB-B18C-9F2A09A9F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814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5197-6447-4CA6-91EF-7976C9500531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6131-52F0-4BDB-B18C-9F2A09A9F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937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5197-6447-4CA6-91EF-7976C9500531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6131-52F0-4BDB-B18C-9F2A09A9F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711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5197-6447-4CA6-91EF-7976C9500531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6131-52F0-4BDB-B18C-9F2A09A9F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19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5197-6447-4CA6-91EF-7976C9500531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6131-52F0-4BDB-B18C-9F2A09A9F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33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5197-6447-4CA6-91EF-7976C9500531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6131-52F0-4BDB-B18C-9F2A09A9F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129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5197-6447-4CA6-91EF-7976C9500531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B6131-52F0-4BDB-B18C-9F2A09A9F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312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55197-6447-4CA6-91EF-7976C9500531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B6131-52F0-4BDB-B18C-9F2A09A9F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081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0.png"/><Relationship Id="rId4" Type="http://schemas.openxmlformats.org/officeDocument/2006/relationships/image" Target="../media/image4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7" Type="http://schemas.openxmlformats.org/officeDocument/2006/relationships/image" Target="../media/image16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15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16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7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5" Type="http://schemas.openxmlformats.org/officeDocument/2006/relationships/image" Target="../media/image18.png"/><Relationship Id="rId10" Type="http://schemas.openxmlformats.org/officeDocument/2006/relationships/image" Target="../media/image35.png"/><Relationship Id="rId9" Type="http://schemas.openxmlformats.org/officeDocument/2006/relationships/image" Target="../media/image34.png"/><Relationship Id="rId1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m para Envelope Analysis bear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0" y="398462"/>
            <a:ext cx="7620000" cy="482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933700" y="5143411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Cite as: J. </a:t>
            </a:r>
            <a:r>
              <a:rPr lang="en-US" dirty="0" smtClean="0"/>
              <a:t>Slavic</a:t>
            </a:r>
            <a:r>
              <a:rPr lang="en-US" dirty="0"/>
              <a:t>, A </a:t>
            </a:r>
            <a:r>
              <a:rPr lang="en-US" dirty="0" err="1" smtClean="0"/>
              <a:t>Brkovic</a:t>
            </a:r>
            <a:r>
              <a:rPr lang="en-US" dirty="0" smtClean="0"/>
              <a:t> </a:t>
            </a:r>
            <a:r>
              <a:rPr lang="en-US" dirty="0"/>
              <a:t>and M. </a:t>
            </a:r>
            <a:r>
              <a:rPr lang="en-US" dirty="0" err="1" smtClean="0"/>
              <a:t>Boltezar</a:t>
            </a:r>
            <a:r>
              <a:rPr lang="en-US" dirty="0" smtClean="0"/>
              <a:t> </a:t>
            </a:r>
            <a:r>
              <a:rPr lang="en-US" dirty="0"/>
              <a:t>Typical bearing-fault rating using force measurements: application to real data. Journal of Vibration and Control, December 2011 vol. 17 no. 14 2164-2174.. DOI: 10.1177/1077546311399949</a:t>
            </a:r>
          </a:p>
        </p:txBody>
      </p:sp>
    </p:spTree>
    <p:extLst>
      <p:ext uri="{BB962C8B-B14F-4D97-AF65-F5344CB8AC3E}">
        <p14:creationId xmlns:p14="http://schemas.microsoft.com/office/powerpoint/2010/main" val="43806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91563"/>
            <a:ext cx="12192000" cy="61664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16200000">
                <a:off x="9071168" y="4384686"/>
                <a:ext cx="75822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𝒔𝒉𝒂𝒇𝒕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9071168" y="4384686"/>
                <a:ext cx="758221" cy="307777"/>
              </a:xfrm>
              <a:prstGeom prst="rect">
                <a:avLst/>
              </a:prstGeom>
              <a:blipFill>
                <a:blip r:embed="rId3"/>
                <a:stretch>
                  <a:fillRect l="-2000" t="-12000" r="-36000"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740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409700"/>
            <a:ext cx="5334000" cy="4000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1409700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16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964"/>
            <a:ext cx="13280571" cy="666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76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06386" y="0"/>
            <a:ext cx="8915400" cy="68865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9014" y="0"/>
            <a:ext cx="8905875" cy="689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79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1611" y="877207"/>
            <a:ext cx="7181850" cy="52197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0239" y="877207"/>
            <a:ext cx="7191375" cy="522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52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449" y="714330"/>
            <a:ext cx="9895114" cy="50047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 rot="16200000">
                <a:off x="4189934" y="4194479"/>
                <a:ext cx="54502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𝑭𝑻𝑭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189934" y="4194479"/>
                <a:ext cx="545021" cy="307777"/>
              </a:xfrm>
              <a:prstGeom prst="rect">
                <a:avLst/>
              </a:prstGeom>
              <a:blipFill>
                <a:blip r:embed="rId3"/>
                <a:stretch>
                  <a:fillRect t="-11236" r="-6000" b="-112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 rot="16200000">
                <a:off x="6342056" y="4182396"/>
                <a:ext cx="99565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𝑭𝑻𝑭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342056" y="4182396"/>
                <a:ext cx="995657" cy="307777"/>
              </a:xfrm>
              <a:prstGeom prst="rect">
                <a:avLst/>
              </a:prstGeom>
              <a:blipFill>
                <a:blip r:embed="rId4"/>
                <a:stretch>
                  <a:fillRect t="-6748" r="-6000" b="-55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 rot="16200000">
                <a:off x="7939054" y="3542857"/>
                <a:ext cx="75822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𝒔𝒉𝒂𝒇𝒕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939054" y="3542857"/>
                <a:ext cx="758221" cy="307777"/>
              </a:xfrm>
              <a:prstGeom prst="rect">
                <a:avLst/>
              </a:prstGeom>
              <a:blipFill>
                <a:blip r:embed="rId5"/>
                <a:stretch>
                  <a:fillRect l="-1961" t="-12000" r="-33333"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08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5493"/>
            <a:ext cx="5334000" cy="4000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1675493"/>
            <a:ext cx="5343525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73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885" y="1430790"/>
            <a:ext cx="5334000" cy="42576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4885" y="1430790"/>
            <a:ext cx="531495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64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84" r="53375"/>
          <a:stretch/>
        </p:blipFill>
        <p:spPr>
          <a:xfrm>
            <a:off x="0" y="1569719"/>
            <a:ext cx="5684520" cy="423788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25" t="15622"/>
          <a:stretch/>
        </p:blipFill>
        <p:spPr>
          <a:xfrm>
            <a:off x="5684520" y="1569719"/>
            <a:ext cx="6826622" cy="4237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85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0978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75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92" y="734537"/>
            <a:ext cx="6667500" cy="50006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 rot="19598177">
                <a:off x="2939595" y="1246549"/>
                <a:ext cx="1323247" cy="3915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𝑓𝑎𝑢𝑙𝑡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598177">
                <a:off x="2939595" y="1246549"/>
                <a:ext cx="1323247" cy="3915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 rot="19663261">
                <a:off x="3786776" y="1235512"/>
                <a:ext cx="1687963" cy="3915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𝑓𝑎𝑢𝑙𝑡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663261">
                <a:off x="3786776" y="1235512"/>
                <a:ext cx="1687963" cy="39158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 rot="19428409">
                <a:off x="4723175" y="1361390"/>
                <a:ext cx="1640001" cy="3915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𝑓𝑎𝑢𝑙𝑡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428409">
                <a:off x="4723175" y="1361390"/>
                <a:ext cx="1640001" cy="39158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612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600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27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3743" y="1849664"/>
            <a:ext cx="5343525" cy="4000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743" y="1849664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74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1376816"/>
            <a:ext cx="5314950" cy="42100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76816"/>
            <a:ext cx="5334000" cy="425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49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569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755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373" y="-1894366"/>
            <a:ext cx="5334000" cy="4000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811" y="-1740478"/>
            <a:ext cx="5334000" cy="40005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9098" y="2260022"/>
            <a:ext cx="5248275" cy="4000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811" y="2322944"/>
            <a:ext cx="5334000" cy="40005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68255" y="4943276"/>
            <a:ext cx="164984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Resonant frequency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9095018" y="4943276"/>
            <a:ext cx="164984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Resonant frequency</a:t>
            </a:r>
            <a:endParaRPr lang="en-US" sz="1400" dirty="0"/>
          </a:p>
        </p:txBody>
      </p:sp>
      <p:cxnSp>
        <p:nvCxnSpPr>
          <p:cNvPr id="15" name="Straight Arrow Connector 14"/>
          <p:cNvCxnSpPr>
            <a:stCxn id="12" idx="1"/>
          </p:cNvCxnSpPr>
          <p:nvPr/>
        </p:nvCxnSpPr>
        <p:spPr>
          <a:xfrm flipH="1" flipV="1">
            <a:off x="3263900" y="5097164"/>
            <a:ext cx="20435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8946948" y="5097164"/>
            <a:ext cx="20435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6200000">
            <a:off x="7381618" y="191838"/>
            <a:ext cx="64161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BPOO</a:t>
            </a:r>
            <a:endParaRPr lang="en-US" sz="1400" dirty="0"/>
          </a:p>
        </p:txBody>
      </p:sp>
      <p:cxnSp>
        <p:nvCxnSpPr>
          <p:cNvPr id="19" name="Straight Arrow Connector 18"/>
          <p:cNvCxnSpPr>
            <a:stCxn id="18" idx="1"/>
          </p:cNvCxnSpPr>
          <p:nvPr/>
        </p:nvCxnSpPr>
        <p:spPr>
          <a:xfrm>
            <a:off x="7702424" y="666532"/>
            <a:ext cx="0" cy="2797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6200000">
            <a:off x="7229219" y="3640667"/>
            <a:ext cx="64161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BPOO</a:t>
            </a:r>
            <a:endParaRPr lang="en-US" sz="1400" dirty="0"/>
          </a:p>
        </p:txBody>
      </p:sp>
      <p:cxnSp>
        <p:nvCxnSpPr>
          <p:cNvPr id="23" name="Straight Arrow Connector 22"/>
          <p:cNvCxnSpPr>
            <a:stCxn id="22" idx="1"/>
          </p:cNvCxnSpPr>
          <p:nvPr/>
        </p:nvCxnSpPr>
        <p:spPr>
          <a:xfrm>
            <a:off x="7550025" y="4115361"/>
            <a:ext cx="0" cy="2797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14285" y="-1378856"/>
            <a:ext cx="435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(a)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23117" y="2654982"/>
            <a:ext cx="450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(b)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405348" y="-1563522"/>
            <a:ext cx="450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(c)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274989" y="2598947"/>
            <a:ext cx="450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3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145" y="1105184"/>
            <a:ext cx="8196148" cy="462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85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83771" y="550815"/>
            <a:ext cx="1585119" cy="833846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Time signal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ounded Rectangle 5"/>
              <p:cNvSpPr/>
              <p:nvPr/>
            </p:nvSpPr>
            <p:spPr>
              <a:xfrm>
                <a:off x="3034101" y="550815"/>
                <a:ext cx="1928948" cy="833846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Order-frequency domain :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𝑌𝑌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" name="Rounded 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4101" y="550815"/>
                <a:ext cx="1928948" cy="833846"/>
              </a:xfrm>
              <a:prstGeom prst="roundRect">
                <a:avLst/>
              </a:prstGeom>
              <a:blipFill>
                <a:blip r:embed="rId2"/>
                <a:stretch>
                  <a:fillRect t="-719" b="-2878"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ounded Rectangle 6"/>
              <p:cNvSpPr/>
              <p:nvPr/>
            </p:nvSpPr>
            <p:spPr>
              <a:xfrm>
                <a:off x="783771" y="1931116"/>
                <a:ext cx="2590455" cy="833846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Select the fault frequency</a:t>
                </a:r>
                <a:endParaRPr lang="en-US" sz="16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𝑓𝑎𝑢𝑙𝑡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Rounded 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771" y="1931116"/>
                <a:ext cx="2590455" cy="833846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ounded Rectangle 7"/>
              <p:cNvSpPr/>
              <p:nvPr/>
            </p:nvSpPr>
            <p:spPr>
              <a:xfrm>
                <a:off x="8144962" y="412566"/>
                <a:ext cx="3803197" cy="1330230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Center frequency: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𝑐𝑓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𝑏𝑤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𝑠𝑝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: </m:t>
                      </m:r>
                      <m:f>
                        <m:fPr>
                          <m:type m:val="skw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𝑓𝑠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type m:val="skw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𝑏𝑤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600" dirty="0" smtClean="0"/>
              </a:p>
              <a:p>
                <a:pPr algn="ctr"/>
                <a:r>
                  <a:rPr lang="en-US" sz="1600" dirty="0" smtClean="0"/>
                  <a:t>Band of frequencies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𝑐𝑓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type m:val="skw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𝑏𝑤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;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𝑐𝑓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type m:val="skw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𝑏𝑤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8" name="Rounded 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4962" y="412566"/>
                <a:ext cx="3803197" cy="1330230"/>
              </a:xfrm>
              <a:prstGeom prst="roundRect">
                <a:avLst/>
              </a:prstGeom>
              <a:blipFill>
                <a:blip r:embed="rId4"/>
                <a:stretch>
                  <a:fillRect t="-10455" r="-4633" b="-51364"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ounded Rectangle 8"/>
              <p:cNvSpPr/>
              <p:nvPr/>
            </p:nvSpPr>
            <p:spPr>
              <a:xfrm>
                <a:off x="8144962" y="3230325"/>
                <a:ext cx="3803198" cy="1300310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Integrate OF-CMS to obtain OF-EES: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𝐼𝐸𝑆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  <m:nary>
                        <m:nary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𝑌𝑌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𝑑𝑓</m:t>
                          </m:r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" name="Rounded 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4962" y="3230325"/>
                <a:ext cx="3803198" cy="1300310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ounded Rectangle 9"/>
              <p:cNvSpPr/>
              <p:nvPr/>
            </p:nvSpPr>
            <p:spPr>
              <a:xfrm>
                <a:off x="2077611" y="5008495"/>
                <a:ext cx="3939328" cy="1639868"/>
              </a:xfrm>
              <a:prstGeom prst="roundRect">
                <a:avLst/>
              </a:prstGeom>
              <a:noFill/>
              <a:ln w="38100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Display feature value  in 1/3 binary tree.</a:t>
                </a:r>
              </a:p>
              <a:p>
                <a:pPr algn="ctr"/>
                <a:r>
                  <a:rPr lang="en-US" sz="1600" dirty="0" smtClean="0"/>
                  <a:t>Select the combination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𝑐𝑓</m:t>
                        </m:r>
                        <m:r>
                          <a:rPr lang="en-US" sz="16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bw</m:t>
                        </m:r>
                      </m:e>
                    </m:d>
                  </m:oMath>
                </a14:m>
                <a:r>
                  <a:rPr lang="en-US" sz="1600" dirty="0" smtClean="0"/>
                  <a:t> that maximizes the feature.</a:t>
                </a:r>
              </a:p>
              <a:p>
                <a:pPr algn="ctr"/>
                <a:endParaRPr lang="en-US" sz="160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𝑐𝑓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𝑏𝑤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max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⁡[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𝑓𝑒𝑎𝑡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𝑐𝑓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𝑏𝑤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]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0" name="Rounded 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7611" y="5008495"/>
                <a:ext cx="3939328" cy="1639868"/>
              </a:xfrm>
              <a:prstGeom prst="roundRect">
                <a:avLst/>
              </a:prstGeom>
              <a:blipFill>
                <a:blip r:embed="rId6"/>
                <a:stretch>
                  <a:fillRect/>
                </a:stretch>
              </a:blipFill>
              <a:ln w="38100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>
            <a:stCxn id="5" idx="3"/>
            <a:endCxn id="6" idx="1"/>
          </p:cNvCxnSpPr>
          <p:nvPr/>
        </p:nvCxnSpPr>
        <p:spPr>
          <a:xfrm>
            <a:off x="2368890" y="967738"/>
            <a:ext cx="665211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ounded Rectangle 11"/>
              <p:cNvSpPr/>
              <p:nvPr/>
            </p:nvSpPr>
            <p:spPr>
              <a:xfrm>
                <a:off x="5384800" y="412566"/>
                <a:ext cx="2067530" cy="1330230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Set iteration step :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𝑏𝑤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=(3×</m:t>
                          </m:r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2: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𝑛𝑙</m:t>
                                  </m:r>
                                </m:e>
                              </m:d>
                            </m:sup>
                          </m:s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sz="1600" dirty="0"/>
                            <m:t> 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2" name="Rounded 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4800" y="412566"/>
                <a:ext cx="2067530" cy="1330230"/>
              </a:xfrm>
              <a:prstGeom prst="roundRect">
                <a:avLst/>
              </a:prstGeom>
              <a:blipFill>
                <a:blip r:embed="rId7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ounded Rectangle 12"/>
              <p:cNvSpPr/>
              <p:nvPr/>
            </p:nvSpPr>
            <p:spPr>
              <a:xfrm>
                <a:off x="783771" y="3211272"/>
                <a:ext cx="6536179" cy="1319363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Set iteration step : </a:t>
                </a:r>
              </a:p>
              <a:p>
                <a:pPr algn="ctr"/>
                <a:endParaRPr lang="en-US" sz="160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𝑓𝑒𝑎𝑡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𝑐𝑓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𝑏𝑤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𝐸𝑆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𝑓𝑎𝑢𝑙𝑡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en-US" sz="1600" dirty="0"/>
                                <m:t> </m:t>
                              </m:r>
                            </m:num>
                            <m:den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𝑚𝑒𝑎𝑛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𝐸𝑆</m:t>
                              </m:r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𝑓𝑎𝑢𝑙𝑡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: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𝑓𝑎𝑢𝑙𝑡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]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" name="Rounded 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771" y="3211272"/>
                <a:ext cx="6536179" cy="1319363"/>
              </a:xfrm>
              <a:prstGeom prst="roundRect">
                <a:avLst/>
              </a:prstGeom>
              <a:blipFill>
                <a:blip r:embed="rId8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>
            <a:stCxn id="6" idx="3"/>
          </p:cNvCxnSpPr>
          <p:nvPr/>
        </p:nvCxnSpPr>
        <p:spPr>
          <a:xfrm>
            <a:off x="4963049" y="967738"/>
            <a:ext cx="421751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2" idx="3"/>
            <a:endCxn id="8" idx="1"/>
          </p:cNvCxnSpPr>
          <p:nvPr/>
        </p:nvCxnSpPr>
        <p:spPr>
          <a:xfrm>
            <a:off x="7452330" y="1077681"/>
            <a:ext cx="692632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8" idx="2"/>
            <a:endCxn id="9" idx="0"/>
          </p:cNvCxnSpPr>
          <p:nvPr/>
        </p:nvCxnSpPr>
        <p:spPr>
          <a:xfrm>
            <a:off x="10046561" y="1742796"/>
            <a:ext cx="0" cy="1487529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9" idx="1"/>
            <a:endCxn id="13" idx="3"/>
          </p:cNvCxnSpPr>
          <p:nvPr/>
        </p:nvCxnSpPr>
        <p:spPr>
          <a:xfrm flipH="1" flipV="1">
            <a:off x="7319950" y="3870954"/>
            <a:ext cx="825012" cy="9526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7216140" y="1694828"/>
            <a:ext cx="1004852" cy="1581089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6518501" y="1733270"/>
            <a:ext cx="0" cy="1497055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7" idx="2"/>
          </p:cNvCxnSpPr>
          <p:nvPr/>
        </p:nvCxnSpPr>
        <p:spPr>
          <a:xfrm flipH="1">
            <a:off x="2077611" y="2764962"/>
            <a:ext cx="1388" cy="465363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3" idx="2"/>
            <a:endCxn id="10" idx="0"/>
          </p:cNvCxnSpPr>
          <p:nvPr/>
        </p:nvCxnSpPr>
        <p:spPr>
          <a:xfrm flipH="1">
            <a:off x="4047275" y="4530635"/>
            <a:ext cx="4586" cy="47786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971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13397" y="-537303"/>
            <a:ext cx="1724536" cy="8338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Raw signal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413397" y="733048"/>
                <a:ext cx="1724535" cy="833846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Bi-variable map: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𝐶𝑆𝐶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3397" y="733048"/>
                <a:ext cx="1724535" cy="83384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5845898" y="7204762"/>
            <a:ext cx="1709698" cy="8338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Select cyclic variable of interest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-84949" y="5175769"/>
                <a:ext cx="1405731" cy="1060027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Integrate band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𝐼𝐸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4949" y="5175769"/>
                <a:ext cx="1405731" cy="1060027"/>
              </a:xfrm>
              <a:prstGeom prst="rect">
                <a:avLst/>
              </a:prstGeom>
              <a:blipFill>
                <a:blip r:embed="rId3"/>
                <a:stretch>
                  <a:fillRect l="-858" r="-1288"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ounded Rectangle 9"/>
              <p:cNvSpPr/>
              <p:nvPr/>
            </p:nvSpPr>
            <p:spPr>
              <a:xfrm>
                <a:off x="6398686" y="4569698"/>
                <a:ext cx="4378061" cy="1526717"/>
              </a:xfrm>
              <a:prstGeom prst="roundRect">
                <a:avLst/>
              </a:prstGeom>
              <a:solidFill>
                <a:schemeClr val="bg1">
                  <a:alpha val="47843"/>
                </a:schemeClr>
              </a:solidFill>
              <a:ln w="381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rgbClr val="C00000"/>
                    </a:solidFill>
                  </a:rPr>
                  <a:t>Optimal band selection at maximum of Diagnostic Feature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𝐷𝐹</m:t>
                    </m:r>
                  </m:oMath>
                </a14:m>
                <a:endParaRPr lang="en-US" sz="1600" dirty="0" smtClean="0">
                  <a:solidFill>
                    <a:srgbClr val="C00000"/>
                  </a:solidFill>
                </a:endParaRPr>
              </a:p>
              <a:p>
                <a:pPr algn="ctr"/>
                <a:endParaRPr lang="en-US" sz="1600" dirty="0" smtClean="0">
                  <a:solidFill>
                    <a:srgbClr val="C00000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𝑂𝐵</m:t>
                      </m:r>
                      <m:r>
                        <a:rPr lang="en-US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arg</m:t>
                              </m:r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𝑚𝑎𝑥</m:t>
                              </m:r>
                            </m:e>
                            <m:lim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𝑐𝑓</m:t>
                              </m:r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𝑏𝑤</m:t>
                              </m:r>
                            </m:lim>
                          </m:limLow>
                        </m:fName>
                        <m:e>
                          <m: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 </m:t>
                          </m:r>
                          <m: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𝐷𝐹</m:t>
                          </m:r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𝑐𝑓</m:t>
                              </m:r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𝑏𝑤</m:t>
                              </m:r>
                            </m:e>
                          </m:d>
                          <m: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]</m:t>
                          </m:r>
                        </m:e>
                      </m:func>
                    </m:oMath>
                  </m:oMathPara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0" name="Rounded 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8686" y="4569698"/>
                <a:ext cx="4378061" cy="1526717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381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/>
          <p:cNvCxnSpPr/>
          <p:nvPr/>
        </p:nvCxnSpPr>
        <p:spPr>
          <a:xfrm flipH="1">
            <a:off x="2265104" y="1577059"/>
            <a:ext cx="1388" cy="465363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265104" y="289784"/>
            <a:ext cx="4586" cy="477860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1271449" y="2003139"/>
            <a:ext cx="2067530" cy="1025048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1/3-binary tree integration strategy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-84949" y="3832122"/>
                <a:ext cx="1405731" cy="833846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Band</a:t>
                </a:r>
                <a:endParaRPr lang="en-US" sz="1600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𝑐𝑓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𝑏𝑤</m:t>
                            </m:r>
                          </m:e>
                        </m:d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 smtClean="0"/>
                  <a:t> </a:t>
                </a:r>
                <a:endParaRPr lang="en-US" sz="16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4949" y="3832122"/>
                <a:ext cx="1405731" cy="8338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1503813" y="3832122"/>
                <a:ext cx="1405731" cy="833846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Band</a:t>
                </a:r>
                <a:endParaRPr lang="en-US" sz="1600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𝑐𝑓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𝑏𝑤</m:t>
                            </m:r>
                          </m:e>
                        </m:d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3813" y="3832122"/>
                <a:ext cx="1405731" cy="83384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3545866" y="3832122"/>
                <a:ext cx="1405731" cy="833846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Band</a:t>
                </a:r>
                <a:endParaRPr lang="en-US" sz="1600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𝑐𝑓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𝑏𝑤</m:t>
                            </m:r>
                          </m:e>
                        </m:d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5866" y="3832122"/>
                <a:ext cx="1405731" cy="83384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-84950" y="6711618"/>
                <a:ext cx="1405731" cy="1419395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Amplitude extraction at cyclic variable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𝐷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𝑐𝑓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𝑏𝑤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4950" y="6711618"/>
                <a:ext cx="1405731" cy="141939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1503813" y="5175769"/>
                <a:ext cx="1405731" cy="1060027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Integrate band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𝐼𝐸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3813" y="5175769"/>
                <a:ext cx="1405731" cy="1060027"/>
              </a:xfrm>
              <a:prstGeom prst="rect">
                <a:avLst/>
              </a:prstGeom>
              <a:blipFill>
                <a:blip r:embed="rId9"/>
                <a:stretch>
                  <a:fillRect l="-1293" r="-1293"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1503812" y="6711618"/>
                <a:ext cx="1405731" cy="1419395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Amplitude extraction at cyclic variable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𝐷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𝑐𝑓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𝑏𝑤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3812" y="6711618"/>
                <a:ext cx="1405731" cy="141939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3540253" y="5175769"/>
                <a:ext cx="1405731" cy="1060027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Integrate band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𝐼𝐸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0253" y="5175769"/>
                <a:ext cx="1405731" cy="1060027"/>
              </a:xfrm>
              <a:prstGeom prst="rect">
                <a:avLst/>
              </a:prstGeom>
              <a:blipFill>
                <a:blip r:embed="rId11"/>
                <a:stretch>
                  <a:fillRect l="-1293" r="-1293"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3540252" y="6711618"/>
                <a:ext cx="1405731" cy="1419395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Amplitude extraction at cyclic variable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𝐷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𝑐𝑓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𝑏𝑤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0252" y="6711618"/>
                <a:ext cx="1405731" cy="141939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/>
          <p:cNvCxnSpPr/>
          <p:nvPr/>
        </p:nvCxnSpPr>
        <p:spPr>
          <a:xfrm flipH="1">
            <a:off x="616313" y="3298477"/>
            <a:ext cx="215" cy="533645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040329" y="4015722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…</a:t>
            </a:r>
            <a:endParaRPr lang="en-US" sz="2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022759" y="5448011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…</a:t>
            </a:r>
            <a:endParaRPr lang="en-US" sz="2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3002785" y="7127097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…</a:t>
            </a:r>
            <a:endParaRPr lang="en-US" sz="2400" b="1" dirty="0"/>
          </a:p>
        </p:txBody>
      </p:sp>
      <p:cxnSp>
        <p:nvCxnSpPr>
          <p:cNvPr id="44" name="Straight Arrow Connector 43"/>
          <p:cNvCxnSpPr>
            <a:stCxn id="23" idx="2"/>
          </p:cNvCxnSpPr>
          <p:nvPr/>
        </p:nvCxnSpPr>
        <p:spPr>
          <a:xfrm flipH="1">
            <a:off x="614925" y="4665968"/>
            <a:ext cx="2992" cy="517795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9" idx="2"/>
            <a:endCxn id="26" idx="0"/>
          </p:cNvCxnSpPr>
          <p:nvPr/>
        </p:nvCxnSpPr>
        <p:spPr>
          <a:xfrm flipH="1">
            <a:off x="617916" y="6235796"/>
            <a:ext cx="1" cy="475822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1" name="Picture 5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62933" y="1082444"/>
            <a:ext cx="3729191" cy="2796893"/>
          </a:xfrm>
          <a:prstGeom prst="rect">
            <a:avLst/>
          </a:prstGeom>
        </p:spPr>
      </p:pic>
      <p:sp>
        <p:nvSpPr>
          <p:cNvPr id="52" name="Rounded Rectangle 51"/>
          <p:cNvSpPr/>
          <p:nvPr/>
        </p:nvSpPr>
        <p:spPr>
          <a:xfrm>
            <a:off x="6398686" y="328615"/>
            <a:ext cx="4378061" cy="3618115"/>
          </a:xfrm>
          <a:prstGeom prst="roundRect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600" dirty="0" smtClean="0"/>
              <a:t>Display feature value DF  in 1/3 binary tree.</a:t>
            </a:r>
          </a:p>
          <a:p>
            <a:pPr algn="ctr"/>
            <a:endParaRPr lang="en-US" sz="1600" dirty="0" smtClean="0"/>
          </a:p>
        </p:txBody>
      </p:sp>
      <p:cxnSp>
        <p:nvCxnSpPr>
          <p:cNvPr id="54" name="Straight Arrow Connector 53"/>
          <p:cNvCxnSpPr>
            <a:stCxn id="27" idx="2"/>
            <a:endCxn id="28" idx="0"/>
          </p:cNvCxnSpPr>
          <p:nvPr/>
        </p:nvCxnSpPr>
        <p:spPr>
          <a:xfrm flipH="1">
            <a:off x="2206678" y="6235796"/>
            <a:ext cx="1" cy="475822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29" idx="2"/>
            <a:endCxn id="30" idx="0"/>
          </p:cNvCxnSpPr>
          <p:nvPr/>
        </p:nvCxnSpPr>
        <p:spPr>
          <a:xfrm flipH="1">
            <a:off x="4243118" y="6235796"/>
            <a:ext cx="1" cy="475822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Rounded Rectangle 55"/>
          <p:cNvSpPr/>
          <p:nvPr/>
        </p:nvSpPr>
        <p:spPr>
          <a:xfrm>
            <a:off x="-333828" y="6400800"/>
            <a:ext cx="5558972" cy="2038349"/>
          </a:xfrm>
          <a:prstGeom prst="roundRect">
            <a:avLst/>
          </a:prstGeom>
          <a:noFill/>
          <a:ln w="28575" cap="flat" cmpd="sng" algn="ctr">
            <a:solidFill>
              <a:schemeClr val="bg1">
                <a:lumMod val="50000"/>
              </a:schemeClr>
            </a:solidFill>
            <a:prstDash val="lg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58" name="Straight Arrow Connector 57"/>
          <p:cNvCxnSpPr>
            <a:stCxn id="7" idx="1"/>
          </p:cNvCxnSpPr>
          <p:nvPr/>
        </p:nvCxnSpPr>
        <p:spPr>
          <a:xfrm flipH="1" flipV="1">
            <a:off x="5226528" y="7620163"/>
            <a:ext cx="619370" cy="1522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2" idx="2"/>
            <a:endCxn id="10" idx="0"/>
          </p:cNvCxnSpPr>
          <p:nvPr/>
        </p:nvCxnSpPr>
        <p:spPr>
          <a:xfrm>
            <a:off x="8587717" y="3946730"/>
            <a:ext cx="0" cy="622968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V="1">
            <a:off x="5845898" y="2035324"/>
            <a:ext cx="669935" cy="5757"/>
          </a:xfrm>
          <a:prstGeom prst="straightConnector1">
            <a:avLst/>
          </a:prstGeom>
          <a:ln w="762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5845898" y="2003139"/>
            <a:ext cx="10807" cy="4995355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5215189" y="6965156"/>
            <a:ext cx="678405" cy="575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2196781" y="3028720"/>
            <a:ext cx="4680" cy="803934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4225515" y="3298476"/>
            <a:ext cx="215" cy="533645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16313" y="3317339"/>
            <a:ext cx="360682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>
            <a:off x="2217791" y="4661971"/>
            <a:ext cx="2992" cy="517795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4274827" y="4657974"/>
            <a:ext cx="2992" cy="517795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624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13397" y="-537303"/>
            <a:ext cx="1724536" cy="8338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Raw signal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413397" y="733048"/>
                <a:ext cx="1724535" cy="833846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Bi-variable map: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𝐶𝑆𝐶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3397" y="733048"/>
                <a:ext cx="1724535" cy="83384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5845898" y="7204762"/>
            <a:ext cx="1709698" cy="8338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Select cyclic variable of interest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-84949" y="5175769"/>
                <a:ext cx="1405731" cy="1060027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Integrate band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𝐼𝐸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4949" y="5175769"/>
                <a:ext cx="1405731" cy="1060027"/>
              </a:xfrm>
              <a:prstGeom prst="rect">
                <a:avLst/>
              </a:prstGeom>
              <a:blipFill>
                <a:blip r:embed="rId3"/>
                <a:stretch>
                  <a:fillRect l="-858" r="-1288"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/>
          <p:cNvCxnSpPr/>
          <p:nvPr/>
        </p:nvCxnSpPr>
        <p:spPr>
          <a:xfrm flipH="1">
            <a:off x="2265104" y="1577059"/>
            <a:ext cx="1388" cy="465363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265104" y="289784"/>
            <a:ext cx="4586" cy="477860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1271449" y="2003139"/>
            <a:ext cx="2067530" cy="1025048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1/3-binary tree integration strategy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-84949" y="3832122"/>
                <a:ext cx="1405731" cy="833846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Band</a:t>
                </a:r>
                <a:endParaRPr lang="en-US" sz="1600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𝑐𝑓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𝑏𝑤</m:t>
                            </m:r>
                          </m:e>
                        </m:d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 smtClean="0"/>
                  <a:t> </a:t>
                </a:r>
                <a:endParaRPr lang="en-US" sz="16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4949" y="3832122"/>
                <a:ext cx="1405731" cy="8338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1503813" y="3832122"/>
                <a:ext cx="1405731" cy="833846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Band</a:t>
                </a:r>
                <a:endParaRPr lang="en-US" sz="1600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𝑐𝑓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𝑏𝑤</m:t>
                            </m:r>
                          </m:e>
                        </m:d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3813" y="3832122"/>
                <a:ext cx="1405731" cy="83384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3545866" y="3832122"/>
                <a:ext cx="1405731" cy="833846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Band</a:t>
                </a:r>
                <a:endParaRPr lang="en-US" sz="1600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𝑐𝑓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𝑏𝑤</m:t>
                            </m:r>
                          </m:e>
                        </m:d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5866" y="3832122"/>
                <a:ext cx="1405731" cy="83384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-84950" y="6711618"/>
                <a:ext cx="1405731" cy="1419395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Amplitude extraction at cyclic variable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𝐷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𝑐𝑓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𝑏𝑤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4950" y="6711618"/>
                <a:ext cx="1405731" cy="141939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1503813" y="5175769"/>
                <a:ext cx="1405731" cy="1060027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Integrate band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𝐼𝐸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3813" y="5175769"/>
                <a:ext cx="1405731" cy="1060027"/>
              </a:xfrm>
              <a:prstGeom prst="rect">
                <a:avLst/>
              </a:prstGeom>
              <a:blipFill>
                <a:blip r:embed="rId9"/>
                <a:stretch>
                  <a:fillRect l="-1293" r="-1293"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1503812" y="6711618"/>
                <a:ext cx="1405731" cy="1419395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Amplitude extraction at cyclic variable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𝐷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𝑐𝑓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𝑏𝑤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3812" y="6711618"/>
                <a:ext cx="1405731" cy="141939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3540253" y="5175769"/>
                <a:ext cx="1405731" cy="1060027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Integrate band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𝐼𝐸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0253" y="5175769"/>
                <a:ext cx="1405731" cy="1060027"/>
              </a:xfrm>
              <a:prstGeom prst="rect">
                <a:avLst/>
              </a:prstGeom>
              <a:blipFill>
                <a:blip r:embed="rId11"/>
                <a:stretch>
                  <a:fillRect l="-1293" r="-1293"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3540252" y="6711618"/>
                <a:ext cx="1405731" cy="1419395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Amplitude extraction at cyclic variable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𝐷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𝑐𝑓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𝑏𝑤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0252" y="6711618"/>
                <a:ext cx="1405731" cy="141939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/>
          <p:cNvCxnSpPr/>
          <p:nvPr/>
        </p:nvCxnSpPr>
        <p:spPr>
          <a:xfrm flipH="1">
            <a:off x="616313" y="3298477"/>
            <a:ext cx="215" cy="533645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040329" y="4015722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…</a:t>
            </a:r>
            <a:endParaRPr lang="en-US" sz="2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022759" y="5448011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…</a:t>
            </a:r>
            <a:endParaRPr lang="en-US" sz="2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3002785" y="7127097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…</a:t>
            </a:r>
            <a:endParaRPr lang="en-US" sz="2400" b="1" dirty="0"/>
          </a:p>
        </p:txBody>
      </p:sp>
      <p:cxnSp>
        <p:nvCxnSpPr>
          <p:cNvPr id="44" name="Straight Arrow Connector 43"/>
          <p:cNvCxnSpPr>
            <a:stCxn id="23" idx="2"/>
          </p:cNvCxnSpPr>
          <p:nvPr/>
        </p:nvCxnSpPr>
        <p:spPr>
          <a:xfrm flipH="1">
            <a:off x="614925" y="4665968"/>
            <a:ext cx="2992" cy="517795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9" idx="2"/>
            <a:endCxn id="26" idx="0"/>
          </p:cNvCxnSpPr>
          <p:nvPr/>
        </p:nvCxnSpPr>
        <p:spPr>
          <a:xfrm flipH="1">
            <a:off x="617916" y="6235796"/>
            <a:ext cx="1" cy="475822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2" name="Rounded Rectangle 51"/>
          <p:cNvSpPr/>
          <p:nvPr/>
        </p:nvSpPr>
        <p:spPr>
          <a:xfrm>
            <a:off x="8009363" y="-2532972"/>
            <a:ext cx="7035019" cy="3477200"/>
          </a:xfrm>
          <a:prstGeom prst="roundRect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600" dirty="0" smtClean="0"/>
              <a:t>Display feature value DF  in 1/3 binary tree.</a:t>
            </a:r>
          </a:p>
          <a:p>
            <a:pPr algn="ctr"/>
            <a:endParaRPr lang="en-US" sz="1600" dirty="0" smtClean="0"/>
          </a:p>
        </p:txBody>
      </p:sp>
      <p:cxnSp>
        <p:nvCxnSpPr>
          <p:cNvPr id="54" name="Straight Arrow Connector 53"/>
          <p:cNvCxnSpPr>
            <a:stCxn id="27" idx="2"/>
            <a:endCxn id="28" idx="0"/>
          </p:cNvCxnSpPr>
          <p:nvPr/>
        </p:nvCxnSpPr>
        <p:spPr>
          <a:xfrm flipH="1">
            <a:off x="2206678" y="6235796"/>
            <a:ext cx="1" cy="475822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29" idx="2"/>
            <a:endCxn id="30" idx="0"/>
          </p:cNvCxnSpPr>
          <p:nvPr/>
        </p:nvCxnSpPr>
        <p:spPr>
          <a:xfrm flipH="1">
            <a:off x="4243118" y="6235796"/>
            <a:ext cx="1" cy="475822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Rounded Rectangle 55"/>
          <p:cNvSpPr/>
          <p:nvPr/>
        </p:nvSpPr>
        <p:spPr>
          <a:xfrm>
            <a:off x="-333828" y="6400800"/>
            <a:ext cx="5558972" cy="2038349"/>
          </a:xfrm>
          <a:prstGeom prst="roundRect">
            <a:avLst/>
          </a:prstGeom>
          <a:noFill/>
          <a:ln w="28575" cap="flat" cmpd="sng" algn="ctr">
            <a:solidFill>
              <a:schemeClr val="bg1">
                <a:lumMod val="50000"/>
              </a:schemeClr>
            </a:solidFill>
            <a:prstDash val="lg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58" name="Straight Arrow Connector 57"/>
          <p:cNvCxnSpPr>
            <a:stCxn id="7" idx="1"/>
          </p:cNvCxnSpPr>
          <p:nvPr/>
        </p:nvCxnSpPr>
        <p:spPr>
          <a:xfrm flipH="1" flipV="1">
            <a:off x="5226528" y="7620163"/>
            <a:ext cx="619370" cy="1522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11557294" y="944228"/>
            <a:ext cx="0" cy="62296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5761949" y="-967178"/>
            <a:ext cx="2259786" cy="1"/>
          </a:xfrm>
          <a:prstGeom prst="straightConnector1">
            <a:avLst/>
          </a:prstGeom>
          <a:ln w="762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5803389" y="-967178"/>
            <a:ext cx="53316" cy="7965672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5215189" y="6965156"/>
            <a:ext cx="678405" cy="575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2196781" y="3028720"/>
            <a:ext cx="4680" cy="803934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4225515" y="3298476"/>
            <a:ext cx="215" cy="533645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16313" y="3317339"/>
            <a:ext cx="360682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>
            <a:off x="2217791" y="4661971"/>
            <a:ext cx="2992" cy="517795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4274827" y="4657974"/>
            <a:ext cx="2992" cy="517795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8009362" y="5174294"/>
            <a:ext cx="7035019" cy="3477200"/>
          </a:xfrm>
          <a:prstGeom prst="roundRect">
            <a:avLst/>
          </a:prstGeom>
          <a:noFill/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1600" dirty="0" smtClean="0"/>
              <a:t>Display feature value </a:t>
            </a:r>
            <a:r>
              <a:rPr lang="en-US" sz="1600" dirty="0" smtClean="0"/>
              <a:t>NDF.</a:t>
            </a:r>
            <a:endParaRPr lang="en-US" sz="1600" dirty="0" smtClean="0"/>
          </a:p>
          <a:p>
            <a:pPr algn="ctr"/>
            <a:endParaRPr lang="en-US" sz="160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Rectangle 44"/>
              <p:cNvSpPr/>
              <p:nvPr/>
            </p:nvSpPr>
            <p:spPr>
              <a:xfrm>
                <a:off x="8033705" y="1551512"/>
                <a:ext cx="7022848" cy="1184154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Description of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𝐷𝐹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𝑐𝑓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𝑏𝑤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as function of center frequency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𝑐𝑓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and bandwidth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𝑏𝑤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into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𝐷𝐹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𝑙𝑒𝑣𝑒𝑙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as function of the spectral frequency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𝑙𝑒𝑣𝑒𝑙</m:t>
                    </m:r>
                  </m:oMath>
                </a14:m>
                <a:endParaRPr lang="en-US" sz="1600" dirty="0">
                  <a:solidFill>
                    <a:schemeClr val="tx1"/>
                  </a:solidFill>
                </a:endParaRPr>
              </a:p>
              <a:p>
                <a:pPr algn="ctr"/>
                <a:endParaRPr lang="en-US" sz="1600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𝐷𝐹</m:t>
                      </m:r>
                      <m:d>
                        <m:d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𝑐𝑓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𝑏𝑤</m:t>
                          </m:r>
                        </m:e>
                      </m:d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𝐷𝐹</m:t>
                      </m:r>
                      <m:d>
                        <m:d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𝑙𝑒𝑣𝑒𝑙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45" name="Rectangle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3705" y="1551512"/>
                <a:ext cx="7022848" cy="11841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Rectangle 45"/>
              <p:cNvSpPr/>
              <p:nvPr/>
            </p:nvSpPr>
            <p:spPr>
              <a:xfrm>
                <a:off x="8045870" y="3342950"/>
                <a:ext cx="7022848" cy="1184154"/>
              </a:xfrm>
              <a:prstGeom prst="rect">
                <a:avLst/>
              </a:prstGeom>
              <a:noFill/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Sum and normalize the DF as function of the spectral frequency between 0 and 1.</a:t>
                </a:r>
              </a:p>
              <a:p>
                <a:pPr algn="ctr"/>
                <a:endParaRPr lang="en-US" sz="1600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𝑆𝐷𝐹</m:t>
                    </m:r>
                    <m:d>
                      <m:d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𝑒𝑣𝑒𝑙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𝐷𝐹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𝑙𝑒𝑣𝑒𝑙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     ;        </a:t>
                </a:r>
                <a:r>
                  <a:rPr lang="en-US" sz="16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𝑁𝐷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𝑆𝐷𝐹</m:t>
                        </m:r>
                        <m:d>
                          <m:dPr>
                            <m:ctrlP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</m:d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min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𝑆𝐷𝐹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max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𝑆𝐷𝐹</m:t>
                        </m:r>
                        <m:d>
                          <m:dPr>
                            <m:ctrlP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</m:d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min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𝑆𝐷𝐹</m:t>
                        </m:r>
                        <m:d>
                          <m:dPr>
                            <m:ctrlP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</m:d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46" name="Rectangle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5870" y="3342950"/>
                <a:ext cx="7022848" cy="1184154"/>
              </a:xfrm>
              <a:prstGeom prst="rect">
                <a:avLst/>
              </a:prstGeom>
              <a:blipFill>
                <a:blip r:embed="rId14"/>
                <a:stretch>
                  <a:fillRect b="-32487"/>
                </a:stretch>
              </a:blip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49"/>
          <p:cNvCxnSpPr/>
          <p:nvPr/>
        </p:nvCxnSpPr>
        <p:spPr>
          <a:xfrm>
            <a:off x="11557294" y="2735666"/>
            <a:ext cx="0" cy="62296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11557294" y="4527104"/>
            <a:ext cx="0" cy="62296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216761" y="-1883767"/>
            <a:ext cx="6677345" cy="24752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228548" y="5760857"/>
            <a:ext cx="6665558" cy="2475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43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64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1467579" y="5318758"/>
            <a:ext cx="1770611" cy="68441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IES</a:t>
            </a:r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668546" y="1885605"/>
            <a:ext cx="2398221" cy="95042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Band-pass filtering (Butterworth)</a:t>
            </a:r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6242" y="4700153"/>
            <a:ext cx="1360171" cy="4003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CSCoh</a:t>
            </a:r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6242" y="3973494"/>
            <a:ext cx="1360171" cy="44611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Time signal</a:t>
            </a:r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178627" y="2019822"/>
            <a:ext cx="1915393" cy="68441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Fast Kurtogram</a:t>
            </a:r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196635" y="5318758"/>
            <a:ext cx="1915393" cy="684414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IESFOgram</a:t>
            </a:r>
            <a:endParaRPr lang="en-US" dirty="0">
              <a:solidFill>
                <a:srgbClr val="C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1467579" y="3194176"/>
            <a:ext cx="1770611" cy="68441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SES</a:t>
            </a:r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8" name="Elbow Connector 17"/>
          <p:cNvCxnSpPr>
            <a:stCxn id="8" idx="0"/>
            <a:endCxn id="9" idx="1"/>
          </p:cNvCxnSpPr>
          <p:nvPr/>
        </p:nvCxnSpPr>
        <p:spPr>
          <a:xfrm rot="5400000" flipH="1" flipV="1">
            <a:off x="666745" y="2461613"/>
            <a:ext cx="1611465" cy="1412299"/>
          </a:xfrm>
          <a:prstGeom prst="bentConnector2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0" name="Straight Arrow Connector 19"/>
          <p:cNvCxnSpPr>
            <a:stCxn id="8" idx="2"/>
            <a:endCxn id="7" idx="0"/>
          </p:cNvCxnSpPr>
          <p:nvPr/>
        </p:nvCxnSpPr>
        <p:spPr>
          <a:xfrm>
            <a:off x="766328" y="4419605"/>
            <a:ext cx="0" cy="280548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2" name="Elbow Connector 21"/>
          <p:cNvCxnSpPr>
            <a:stCxn id="7" idx="2"/>
            <a:endCxn id="10" idx="1"/>
          </p:cNvCxnSpPr>
          <p:nvPr/>
        </p:nvCxnSpPr>
        <p:spPr>
          <a:xfrm rot="16200000" flipH="1">
            <a:off x="1201273" y="4665603"/>
            <a:ext cx="560416" cy="1430307"/>
          </a:xfrm>
          <a:prstGeom prst="bentConnector2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3" name="Straight Arrow Connector 22"/>
          <p:cNvCxnSpPr>
            <a:stCxn id="9" idx="3"/>
            <a:endCxn id="6" idx="1"/>
          </p:cNvCxnSpPr>
          <p:nvPr/>
        </p:nvCxnSpPr>
        <p:spPr>
          <a:xfrm flipV="1">
            <a:off x="4094020" y="2360816"/>
            <a:ext cx="574526" cy="121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4" name="Straight Arrow Connector 23"/>
          <p:cNvCxnSpPr>
            <a:stCxn id="46" idx="3"/>
            <a:endCxn id="42" idx="1"/>
          </p:cNvCxnSpPr>
          <p:nvPr/>
        </p:nvCxnSpPr>
        <p:spPr>
          <a:xfrm flipV="1">
            <a:off x="7066767" y="3536383"/>
            <a:ext cx="468502" cy="1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5" name="Straight Arrow Connector 24"/>
          <p:cNvCxnSpPr>
            <a:stCxn id="6" idx="3"/>
            <a:endCxn id="59" idx="1"/>
          </p:cNvCxnSpPr>
          <p:nvPr/>
        </p:nvCxnSpPr>
        <p:spPr>
          <a:xfrm>
            <a:off x="7066767" y="2360816"/>
            <a:ext cx="468502" cy="4251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6" name="Straight Arrow Connector 25"/>
          <p:cNvCxnSpPr>
            <a:endCxn id="13" idx="1"/>
          </p:cNvCxnSpPr>
          <p:nvPr/>
        </p:nvCxnSpPr>
        <p:spPr>
          <a:xfrm>
            <a:off x="11007351" y="3536383"/>
            <a:ext cx="460228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8" name="Straight Arrow Connector 27"/>
          <p:cNvCxnSpPr>
            <a:stCxn id="10" idx="3"/>
          </p:cNvCxnSpPr>
          <p:nvPr/>
        </p:nvCxnSpPr>
        <p:spPr>
          <a:xfrm>
            <a:off x="4112028" y="5660965"/>
            <a:ext cx="579119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29" name="Straight Arrow Connector 28"/>
          <p:cNvCxnSpPr>
            <a:stCxn id="47" idx="3"/>
            <a:endCxn id="5" idx="1"/>
          </p:cNvCxnSpPr>
          <p:nvPr/>
        </p:nvCxnSpPr>
        <p:spPr>
          <a:xfrm>
            <a:off x="7070511" y="5660965"/>
            <a:ext cx="4397068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828799" y="154826"/>
            <a:ext cx="0" cy="6234545"/>
          </a:xfrm>
          <a:prstGeom prst="line">
            <a:avLst/>
          </a:prstGeom>
          <a:ln w="3810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4401587" y="154825"/>
            <a:ext cx="0" cy="6234545"/>
          </a:xfrm>
          <a:prstGeom prst="line">
            <a:avLst/>
          </a:prstGeom>
          <a:ln w="38100">
            <a:solidFill>
              <a:srgbClr val="C0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1902249" y="489384"/>
            <a:ext cx="2399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Band selection criteria</a:t>
            </a:r>
            <a:endParaRPr lang="en-US" dirty="0">
              <a:solidFill>
                <a:schemeClr val="bg2">
                  <a:lumMod val="25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36" name="Straight Arrow Connector 35"/>
          <p:cNvCxnSpPr>
            <a:stCxn id="8" idx="0"/>
          </p:cNvCxnSpPr>
          <p:nvPr/>
        </p:nvCxnSpPr>
        <p:spPr>
          <a:xfrm flipH="1" flipV="1">
            <a:off x="766327" y="3631288"/>
            <a:ext cx="1" cy="342206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31" name="Rounded Rectangle 30"/>
          <p:cNvSpPr/>
          <p:nvPr/>
        </p:nvSpPr>
        <p:spPr>
          <a:xfrm>
            <a:off x="2169703" y="3194176"/>
            <a:ext cx="1915393" cy="68441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Autogram</a:t>
            </a:r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38" name="Straight Arrow Connector 37"/>
          <p:cNvCxnSpPr>
            <a:endCxn id="31" idx="1"/>
          </p:cNvCxnSpPr>
          <p:nvPr/>
        </p:nvCxnSpPr>
        <p:spPr>
          <a:xfrm>
            <a:off x="757404" y="3536383"/>
            <a:ext cx="1412299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42" name="Rounded Rectangle 41"/>
          <p:cNvSpPr/>
          <p:nvPr/>
        </p:nvSpPr>
        <p:spPr>
          <a:xfrm>
            <a:off x="7535269" y="3194176"/>
            <a:ext cx="1274187" cy="68441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Squared Envelope</a:t>
            </a:r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9152828" y="3200418"/>
            <a:ext cx="1864609" cy="68441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Unbiased Autocorrelation</a:t>
            </a:r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4663413" y="3049481"/>
            <a:ext cx="2403354" cy="97380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Band-pass filtering (MODWPT)</a:t>
            </a:r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4691147" y="5165751"/>
            <a:ext cx="2379364" cy="99042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Band-pass filtering (Integration over spectral bands)</a:t>
            </a:r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7535269" y="2022860"/>
            <a:ext cx="1274187" cy="68441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Squared Envelope</a:t>
            </a:r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1467578" y="2022860"/>
            <a:ext cx="1770611" cy="68441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SES</a:t>
            </a:r>
            <a:endParaRPr lang="en-US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63" name="Straight Arrow Connector 62"/>
          <p:cNvCxnSpPr>
            <a:stCxn id="59" idx="3"/>
            <a:endCxn id="62" idx="1"/>
          </p:cNvCxnSpPr>
          <p:nvPr/>
        </p:nvCxnSpPr>
        <p:spPr>
          <a:xfrm>
            <a:off x="8809456" y="2365067"/>
            <a:ext cx="2658122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66" name="Straight Arrow Connector 65"/>
          <p:cNvCxnSpPr>
            <a:stCxn id="42" idx="3"/>
            <a:endCxn id="43" idx="1"/>
          </p:cNvCxnSpPr>
          <p:nvPr/>
        </p:nvCxnSpPr>
        <p:spPr>
          <a:xfrm>
            <a:off x="8809456" y="3536383"/>
            <a:ext cx="343372" cy="6242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34" name="Straight Arrow Connector 33"/>
          <p:cNvCxnSpPr>
            <a:endCxn id="46" idx="1"/>
          </p:cNvCxnSpPr>
          <p:nvPr/>
        </p:nvCxnSpPr>
        <p:spPr>
          <a:xfrm flipV="1">
            <a:off x="4085096" y="3536384"/>
            <a:ext cx="578317" cy="11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201116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4728</TotalTime>
  <Words>341</Words>
  <Application>Microsoft Office PowerPoint</Application>
  <PresentationFormat>Widescreen</PresentationFormat>
  <Paragraphs>115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KU Leuven FEB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Ricardo Mauricio</dc:creator>
  <cp:lastModifiedBy>Alex Ricardo Mauricio</cp:lastModifiedBy>
  <cp:revision>117</cp:revision>
  <dcterms:created xsi:type="dcterms:W3CDTF">2017-12-04T17:42:45Z</dcterms:created>
  <dcterms:modified xsi:type="dcterms:W3CDTF">2019-05-31T17:17:31Z</dcterms:modified>
</cp:coreProperties>
</file>